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6" r:id="rId3"/>
    <p:sldId id="256" r:id="rId4"/>
    <p:sldId id="273" r:id="rId5"/>
    <p:sldId id="263" r:id="rId6"/>
    <p:sldId id="258" r:id="rId7"/>
    <p:sldId id="259" r:id="rId8"/>
    <p:sldId id="260" r:id="rId9"/>
    <p:sldId id="261" r:id="rId10"/>
    <p:sldId id="267" r:id="rId11"/>
    <p:sldId id="262" r:id="rId12"/>
    <p:sldId id="269" r:id="rId13"/>
    <p:sldId id="268" r:id="rId14"/>
    <p:sldId id="264" r:id="rId15"/>
    <p:sldId id="270" r:id="rId16"/>
    <p:sldId id="265" r:id="rId17"/>
    <p:sldId id="271" r:id="rId18"/>
    <p:sldId id="272" r:id="rId19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02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FBC-3735-4975-9C7A-78F62AEF803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E489-512A-48BD-8343-24B37255D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85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FBC-3735-4975-9C7A-78F62AEF803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E489-512A-48BD-8343-24B37255D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98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FBC-3735-4975-9C7A-78F62AEF803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E489-512A-48BD-8343-24B37255D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74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FBC-3735-4975-9C7A-78F62AEF803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E489-512A-48BD-8343-24B37255D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48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FBC-3735-4975-9C7A-78F62AEF803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E489-512A-48BD-8343-24B37255D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26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FBC-3735-4975-9C7A-78F62AEF803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E489-512A-48BD-8343-24B37255D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30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FBC-3735-4975-9C7A-78F62AEF803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E489-512A-48BD-8343-24B37255D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90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FBC-3735-4975-9C7A-78F62AEF803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E489-512A-48BD-8343-24B37255D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97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FBC-3735-4975-9C7A-78F62AEF803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E489-512A-48BD-8343-24B37255D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49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FBC-3735-4975-9C7A-78F62AEF803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E489-512A-48BD-8343-24B37255D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67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2FBC-3735-4975-9C7A-78F62AEF803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E489-512A-48BD-8343-24B37255D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15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2FBC-3735-4975-9C7A-78F62AEF8031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E489-512A-48BD-8343-24B37255D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19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UMA HISTÓRIA ENTRE A ÁFRICA E O BRASIL EM QUATRO EPISÓDIOS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0749" y="400104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Conferência de Abertura da XII Jornada de Ciências Sociais</a:t>
            </a:r>
          </a:p>
          <a:p>
            <a:r>
              <a:rPr lang="pt-BR" dirty="0" smtClean="0"/>
              <a:t>“Conexões Africanas”</a:t>
            </a:r>
          </a:p>
          <a:p>
            <a:r>
              <a:rPr lang="pt-BR" dirty="0" smtClean="0"/>
              <a:t>Prof. Dr. Lívio </a:t>
            </a:r>
            <a:r>
              <a:rPr lang="pt-BR" dirty="0" err="1" smtClean="0"/>
              <a:t>Sansone</a:t>
            </a:r>
            <a:r>
              <a:rPr lang="pt-BR" dirty="0" smtClean="0"/>
              <a:t> (Universidade Federal da Bahia)</a:t>
            </a:r>
          </a:p>
          <a:p>
            <a:r>
              <a:rPr lang="pt-BR" dirty="0" smtClean="0"/>
              <a:t>20/10/2015</a:t>
            </a:r>
          </a:p>
        </p:txBody>
      </p:sp>
    </p:spTree>
    <p:extLst>
      <p:ext uri="{BB962C8B-B14F-4D97-AF65-F5344CB8AC3E}">
        <p14:creationId xmlns:p14="http://schemas.microsoft.com/office/powerpoint/2010/main" val="1001646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 povo como problema para o povo como 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Nos anos de 1930 há uma releitura da noção de povo, dentro do projeto nacional popular de Vargas.</a:t>
            </a:r>
          </a:p>
          <a:p>
            <a:r>
              <a:rPr lang="pt-BR" dirty="0" smtClean="0"/>
              <a:t>Inventa-se o Afro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africanidade</a:t>
            </a:r>
            <a:r>
              <a:rPr lang="pt-BR" dirty="0" smtClean="0"/>
              <a:t> de parte importante do povo, pode ser, paulatinamente e seletivamente, celebrada</a:t>
            </a:r>
          </a:p>
          <a:p>
            <a:r>
              <a:rPr lang="pt-BR" dirty="0" smtClean="0"/>
              <a:t>Samba, capoeira e candomblé são considerado parte da cultura nacional</a:t>
            </a:r>
          </a:p>
          <a:p>
            <a:r>
              <a:rPr lang="pt-BR" dirty="0" smtClean="0"/>
              <a:t>1938: o primeiro tombamento do IPHAN é de objetos relativos à cultura afro-brasileira, de posse do Museu da Policia Civil no 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69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575" y="793917"/>
            <a:ext cx="10515600" cy="27093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Episodio 2: </a:t>
            </a:r>
            <a:br>
              <a:rPr lang="pt-BR" dirty="0" smtClean="0"/>
            </a:br>
            <a:r>
              <a:rPr lang="pt-BR" dirty="0" smtClean="0"/>
              <a:t>A formalização do apartheid em 1948, a declaração sobre a raça da UNESCO em 1950-54, e a pesquisa sobre ralações raciais no Brasil promovida pela UNESCO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842933"/>
            <a:ext cx="10515600" cy="1334030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80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https://encrypted-tbn2.gstatic.com/images?q=tbn:ANd9GcTuwWxW6SvC9IeSyf0P_BXwAkp7CWyBzQtVSAdl0BC12-JOAYl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38" y="421657"/>
            <a:ext cx="4681361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qu301southafrica.files.wordpress.com/2012/03/499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657"/>
            <a:ext cx="47529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m para apartheid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59200"/>
            <a:ext cx="47529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m para apartheid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37" y="3759200"/>
            <a:ext cx="468136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relações raciais no Brasil se tornam um exemplo de convívio para o mundo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Democracia racial: um termo nefasto para o Brasil, mas talvez útil para a paz no mundo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39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/>
              <a:t>Episodio 3.</a:t>
            </a:r>
            <a:br>
              <a:rPr lang="pt-BR" sz="3600" dirty="0" smtClean="0"/>
            </a:br>
            <a:r>
              <a:rPr lang="pt-BR" sz="3600" dirty="0" smtClean="0"/>
              <a:t>A politica externa independente do Brasil em 1961-64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37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D</a:t>
            </a:r>
            <a:r>
              <a:rPr lang="pt-BR" dirty="0" smtClean="0"/>
              <a:t>o alinhamento com os Estados Unidos, a OTAN e Portugal para o eixo </a:t>
            </a:r>
            <a:r>
              <a:rPr lang="pt-BR" dirty="0" err="1" smtClean="0"/>
              <a:t>tricontinental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Mudar de horizontes internacionais e incluir a África nas relações internacionais, é pensar em outro Brasil.</a:t>
            </a:r>
          </a:p>
          <a:p>
            <a:pPr marL="0" indent="0">
              <a:buNone/>
            </a:pPr>
            <a:r>
              <a:rPr lang="pt-BR" dirty="0" smtClean="0"/>
              <a:t>Freyre reacionário, mas existe também um </a:t>
            </a:r>
            <a:r>
              <a:rPr lang="pt-BR" dirty="0" err="1" smtClean="0"/>
              <a:t>Freyrianismo</a:t>
            </a:r>
            <a:r>
              <a:rPr lang="pt-BR" dirty="0" smtClean="0"/>
              <a:t> progressista, que se refere ao primeiro Freyre. </a:t>
            </a:r>
          </a:p>
          <a:p>
            <a:pPr marL="0" indent="0">
              <a:buNone/>
            </a:pPr>
            <a:r>
              <a:rPr lang="pt-BR" dirty="0" smtClean="0"/>
              <a:t>O Brasil procura uma outra identidade,  como potencia (e, até o golpe, democracia) nos Trópicos.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90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www.estadao.com.br/fotos/nac3(13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67" y="3211689"/>
            <a:ext cx="3268134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historialivre.com/imagens/janio_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01" y="399011"/>
            <a:ext cx="33923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imagens da politica externa independente de Janio Quadr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85" y="2968978"/>
            <a:ext cx="2381603" cy="36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7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Episodio 4.</a:t>
            </a:r>
            <a:br>
              <a:rPr lang="pt-BR" dirty="0" smtClean="0"/>
            </a:br>
            <a:r>
              <a:rPr lang="pt-BR" dirty="0" smtClean="0"/>
              <a:t>A descoberta do SUL-SUL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Cooperação: o Brasil passa as ser de pais recebedor de apoio a pais que concede apoio. Isto corresponde a uma revolução copernicana, para a qual não estamos ainda prontos.</a:t>
            </a:r>
          </a:p>
          <a:p>
            <a:r>
              <a:rPr lang="pt-BR" dirty="0" smtClean="0"/>
              <a:t>Jogo de espelhos: Somos fortes, porque já fomos fracos: BRICS</a:t>
            </a:r>
          </a:p>
          <a:p>
            <a:r>
              <a:rPr lang="pt-BR" dirty="0" smtClean="0"/>
              <a:t>Pesquisa comparativa internacional: exportando metodologia para resolver problemas (Bolsa família, agricultura familiar, orçamento participativo, remédios genéricos), mas também problemáticas (desigualdades, violência, doenças associadas a pobreza).</a:t>
            </a:r>
          </a:p>
          <a:p>
            <a:r>
              <a:rPr lang="pt-BR" dirty="0" smtClean="0"/>
              <a:t>Oportunismo capitalista: a procura de marcados ainda relativamente abertos, a África é o continente com mais possibilidade de crescimento econômico</a:t>
            </a:r>
          </a:p>
          <a:p>
            <a:r>
              <a:rPr lang="pt-BR" dirty="0" smtClean="0"/>
              <a:t>Solidariedade: temos uma divida histórica coma  África.</a:t>
            </a:r>
          </a:p>
          <a:p>
            <a:r>
              <a:rPr lang="pt-BR" dirty="0" smtClean="0"/>
              <a:t>A empatia não se busca mais com recursos inspirados por Freyre, mas no fato de compartilharmos a mesma latitude politica e econômica.</a:t>
            </a:r>
          </a:p>
          <a:p>
            <a:endParaRPr lang="pt-BR" dirty="0"/>
          </a:p>
          <a:p>
            <a:r>
              <a:rPr lang="pt-BR" dirty="0" smtClean="0"/>
              <a:t>Tudo isso deveria corresponder a profundas mudanças na geopolítica do conhecimento:</a:t>
            </a:r>
          </a:p>
          <a:p>
            <a:pPr marL="0" indent="0">
              <a:buNone/>
            </a:pPr>
            <a:r>
              <a:rPr lang="pt-BR" dirty="0" smtClean="0"/>
              <a:t>Da obsessão vertical para a curiosidade horizontal: um processo complexo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46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África de ônus para bônus. Resultado de um conjunto de fatores.</a:t>
            </a:r>
          </a:p>
          <a:p>
            <a:pPr marL="0" indent="0">
              <a:buNone/>
            </a:pPr>
            <a:r>
              <a:rPr lang="pt-BR" dirty="0" smtClean="0"/>
              <a:t>Quotas</a:t>
            </a:r>
          </a:p>
          <a:p>
            <a:pPr marL="0" indent="0">
              <a:buNone/>
            </a:pPr>
            <a:r>
              <a:rPr lang="pt-BR" dirty="0" smtClean="0"/>
              <a:t>Lei 10369</a:t>
            </a:r>
          </a:p>
          <a:p>
            <a:pPr marL="0" indent="0">
              <a:buNone/>
            </a:pPr>
            <a:r>
              <a:rPr lang="pt-BR" dirty="0" smtClean="0"/>
              <a:t>Terras para quilombolas</a:t>
            </a:r>
          </a:p>
          <a:p>
            <a:pPr marL="0" indent="0">
              <a:buNone/>
            </a:pPr>
            <a:r>
              <a:rPr lang="pt-BR" dirty="0" smtClean="0"/>
              <a:t>Grande aumento dos componentes do Patrimônio intangível associados ás culturas afro-brasileiras</a:t>
            </a:r>
          </a:p>
          <a:p>
            <a:pPr marL="0" indent="0">
              <a:buNone/>
            </a:pPr>
            <a:r>
              <a:rPr lang="pt-BR" dirty="0" smtClean="0"/>
              <a:t>Aumentos da abrangências dos programas PEC G e PG</a:t>
            </a:r>
          </a:p>
          <a:p>
            <a:pPr marL="0" indent="0">
              <a:buNone/>
            </a:pPr>
            <a:r>
              <a:rPr lang="pt-BR" dirty="0" smtClean="0"/>
              <a:t>UNILAB</a:t>
            </a:r>
          </a:p>
          <a:p>
            <a:pPr marL="0" indent="0">
              <a:buNone/>
            </a:pPr>
            <a:r>
              <a:rPr lang="pt-BR" dirty="0" smtClean="0"/>
              <a:t>Aumentos dos estudos africanos (graças ao Pro-</a:t>
            </a:r>
            <a:r>
              <a:rPr lang="pt-BR" dirty="0" err="1" smtClean="0"/>
              <a:t>Africa</a:t>
            </a:r>
            <a:r>
              <a:rPr lang="pt-BR" dirty="0" smtClean="0"/>
              <a:t>, </a:t>
            </a:r>
            <a:r>
              <a:rPr lang="pt-BR" dirty="0" err="1" smtClean="0"/>
              <a:t>Progama</a:t>
            </a:r>
            <a:r>
              <a:rPr lang="pt-BR" dirty="0" smtClean="0"/>
              <a:t> Capes/AULP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92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31586"/>
            <a:ext cx="10515600" cy="1325563"/>
          </a:xfrm>
        </p:spPr>
        <p:txBody>
          <a:bodyPr/>
          <a:lstStyle/>
          <a:p>
            <a:r>
              <a:rPr lang="pt-BR" dirty="0" smtClean="0"/>
              <a:t>Fluxos de símbolos e projetos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46667"/>
            <a:ext cx="10515600" cy="5720388"/>
          </a:xfrm>
        </p:spPr>
        <p:txBody>
          <a:bodyPr>
            <a:normAutofit fontScale="92500"/>
          </a:bodyPr>
          <a:lstStyle/>
          <a:p>
            <a:r>
              <a:rPr lang="pt-BR" sz="2600" dirty="0" smtClean="0"/>
              <a:t>No segundo é a necessidade de produzir modelos de relações raciais e mistura racial baseados na harmonia entre os extremos, mais do que  na radicalização: os horrores do nazismo e da guerra, as trepidações étnicas que se anunciam - com a partição da Índia - nos futuros estados pós-coloniais, a espinho que o apartheid enfia nos processo de descolonização, a alvorada da Guerra Fria, tudo isso clama por modelo positivos de convívio.</a:t>
            </a:r>
          </a:p>
          <a:p>
            <a:r>
              <a:rPr lang="pt-BR" sz="2600" dirty="0" smtClean="0"/>
              <a:t>No terceiro o elo a o desejo de reescrever a historia do mundo a partir dos países subdesenvolvidos, traçando um caminho em parte em comum.</a:t>
            </a:r>
          </a:p>
          <a:p>
            <a:r>
              <a:rPr lang="pt-BR" sz="2600" dirty="0" smtClean="0"/>
              <a:t>No primeiro episodio é a biblioteca colonial que une o Brasil e a África.</a:t>
            </a:r>
          </a:p>
          <a:p>
            <a:r>
              <a:rPr lang="pt-BR" sz="2600" dirty="0" smtClean="0"/>
              <a:t>Finalmente, no quarto episodio, o elo vem a partir da tentativa do Brasil de Lula redefinir o lugar deste pais como potencia tropical e do hemisfério Sul, criando novas regras e novos espaços, e procurando empatia a partir do fato deste ser um pais que estava a resolver, pelo menos em parte, seus grandes problemas sociais.  </a:t>
            </a:r>
            <a:endParaRPr lang="pt-BR" sz="2600" dirty="0" smtClean="0"/>
          </a:p>
          <a:p>
            <a:r>
              <a:rPr lang="pt-BR" sz="2600" dirty="0" smtClean="0"/>
              <a:t>Nesta </a:t>
            </a:r>
            <a:r>
              <a:rPr lang="pt-BR" sz="2600" dirty="0" smtClean="0"/>
              <a:t>ultima fase o provo brasileiro já é um bônus, é o povo que precisamos, que deve ser educado e triando, mas que contem em si todas as qualidades.</a:t>
            </a:r>
            <a:endParaRPr lang="pt-BR" sz="2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25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3158836"/>
          </a:xfrm>
        </p:spPr>
        <p:txBody>
          <a:bodyPr>
            <a:normAutofit/>
          </a:bodyPr>
          <a:lstStyle/>
          <a:p>
            <a:r>
              <a:rPr lang="pt-BR" dirty="0" smtClean="0"/>
              <a:t>Para aprender ler a historia do Brasil junto com aquela da África e para tentar fazer uma historia do mundo e uma pratica das ciências sociais autenticamente universal.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139737"/>
            <a:ext cx="10515600" cy="2037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dirty="0" smtClean="0"/>
              <a:t>Proponho focar em quatro importantes episódios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2444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59645"/>
            <a:ext cx="9144000" cy="146755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Episodio 1.</a:t>
            </a:r>
            <a:br>
              <a:rPr lang="pt-BR" sz="3200" dirty="0" smtClean="0"/>
            </a:br>
            <a:r>
              <a:rPr lang="pt-BR" sz="3200" dirty="0" smtClean="0"/>
              <a:t>O Congresso de Berlim </a:t>
            </a:r>
            <a:br>
              <a:rPr lang="pt-BR" sz="3200" dirty="0" smtClean="0"/>
            </a:br>
            <a:r>
              <a:rPr lang="pt-BR" sz="3200" dirty="0" smtClean="0"/>
              <a:t>1884-87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75111" y="8648171"/>
            <a:ext cx="9144000" cy="165576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O Congresso de Berlim, em gravura da épo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11" y="1727200"/>
            <a:ext cx="8015111" cy="513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63535" y="399011"/>
            <a:ext cx="87117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ATA GERAL REDIGIDA EM BERLIM EM 26 DE FEVEREIRO DE 1885 entre a França, a Alemanha, a Áustria-Hungria, a Bélgica, a Dinamarca, a Espanha, os Estados Unidos, a Grã- Bretanha, a Itália, os Países Baixos, Portugal, a Rússia, a Suécia, a Noruega e a Turquia, para regulamentar e liberdade do comércio nas bacias do Congo e do Níger, assim como novas ocupações de territórios sobre a costa ocidental da África. Em nome de Deus Todo-Poderoso, S. M. Imperador da Alemanha, Rei da Prússia; S. M. Imperador da Áustria, Rei da Boêmia etc., e Rei apostólico da Hungria: S. M. Rei dos belgas; S. M. Rei da Dinamarca; S. M. Rei da Espanha; o Presidente dos Estados Unidos da América; o Presidente da República Francesa; S. M. Rainha do Reino Unido da Grã-Bretanha e da Irlanda, Imperatriz das Índias; S. M. Rei da Itália; S. M. Rei dos Países Baixos, Grão-Duque de Luxemburgo etc.; e S. M. Rei de Portugal e de Algarves etc.; S. M. Imperador de todas as </a:t>
            </a:r>
            <a:r>
              <a:rPr lang="pt-BR" dirty="0" err="1" smtClean="0"/>
              <a:t>Rússias</a:t>
            </a:r>
            <a:r>
              <a:rPr lang="pt-BR" dirty="0" smtClean="0"/>
              <a:t>; S. M. Rei da Suécia e Noruega etc.; e S. M. Imperador dos Otomanos. </a:t>
            </a:r>
          </a:p>
          <a:p>
            <a:r>
              <a:rPr lang="pt-BR" dirty="0" smtClean="0"/>
              <a:t>Querendo regular num espírito de boa compreensão mútua as condições mais favoráveis ao desenvolvimento do comércio e da civilização m certas regiões da África, e assegurar a todos os povos as vantagens da livre navegação sobre os dois principais rios africanos que se lançam no Oceano Atlântico; desejosos, por outro lado, de prevenir Os mal-entendidos e as contestações que poderiam originar, no futuro, as novas tomadas de posse nas costas da África, e preocupados ao mesmo tempo com os meios de crescimentos do bem-estar moral e material das populações aborígines, resolveram sob convite que lhes enviou o Governo Imperial Alemão, em concordância com o Governo da República Francesa, reunir para este fim uma Conferência em Berlim,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18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Novos centros, que terão que mandar e colonizar, e novas periferias, que terão que ser colonizados e “mandados”.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Estabelece um único fuso horário, quando tinha bem quatro. A hora zero é em Londres, </a:t>
            </a:r>
            <a:r>
              <a:rPr lang="pt-BR" dirty="0" err="1" smtClean="0"/>
              <a:t>Greenwhich</a:t>
            </a:r>
            <a:endParaRPr lang="pt-BR" dirty="0" smtClean="0"/>
          </a:p>
          <a:p>
            <a:r>
              <a:rPr lang="pt-BR" dirty="0" smtClean="0"/>
              <a:t>Estabelecem quais seriam os climas ideais e os climas tórridos e menos indicado para o intelecto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82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03514" y="7058514"/>
            <a:ext cx="6637868" cy="1119159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0" name="Picture 2" descr="https://upload.wikimedia.org/wikipedia/commons/thumb/4/43/Africa1898.png/800px-Africa18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23" y="0"/>
            <a:ext cx="5531556" cy="737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8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1889: três dilemas para as elites brasileiras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1. o Pais é tropical – e o os Trópicos seriam o tumulo do homem branco</a:t>
            </a:r>
          </a:p>
          <a:p>
            <a:r>
              <a:rPr lang="pt-BR" dirty="0" smtClean="0"/>
              <a:t>2. Há muitos, demais, brasileiros de origem africana – educa-lo seria o fardo do homem branco</a:t>
            </a:r>
          </a:p>
          <a:p>
            <a:r>
              <a:rPr lang="pt-BR" dirty="0" smtClean="0"/>
              <a:t>3. Há demais mestiços. Os mestiços não cabem na geografia racial do mundo da época: com uma “grande raça” por cada continente.</a:t>
            </a:r>
          </a:p>
          <a:p>
            <a:endParaRPr lang="pt-BR" dirty="0"/>
          </a:p>
          <a:p>
            <a:r>
              <a:rPr lang="pt-BR" dirty="0" smtClean="0"/>
              <a:t>Nosso povo é um problema, não dá para combinar com o ideal de Ordem e Progresso  da Primeira Republica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08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 religião da raça</a:t>
            </a:r>
            <a:endParaRPr lang="pt-BR" dirty="0"/>
          </a:p>
        </p:txBody>
      </p:sp>
      <p:pic>
        <p:nvPicPr>
          <p:cNvPr id="3074" name="Picture 2" descr="http://4.bp.blogspot.com/-gFZhDMIMXqE/ToHV1N6UKjI/AAAAAAAACII/sK1Ug4j8zk8/s1600/principal_varieties_manki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9" y="1456267"/>
            <a:ext cx="7416800" cy="571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1081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Um geografia racial do mundo, uma grande raça em cada continente – como nos mapa </a:t>
            </a:r>
            <a:r>
              <a:rPr lang="pt-BR" sz="2800" dirty="0" err="1" smtClean="0"/>
              <a:t>mundi</a:t>
            </a:r>
            <a:endParaRPr lang="pt-BR" sz="2800" dirty="0"/>
          </a:p>
        </p:txBody>
      </p:sp>
      <p:pic>
        <p:nvPicPr>
          <p:cNvPr id="4098" name="Picture 2" descr="http://1.bp.blogspot.com/-0-uvrJdWatk/TyKpv6OnJuI/AAAAAAAAA04/M4H8qKPkaNc/s1600/Human+Races+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71" y="1210366"/>
            <a:ext cx="4956849" cy="564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1247</Words>
  <Application>Microsoft Office PowerPoint</Application>
  <PresentationFormat>Personalizar</PresentationFormat>
  <Paragraphs>59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UMA HISTÓRIA ENTRE A ÁFRICA E O BRASIL EM QUATRO EPISÓDIOS</vt:lpstr>
      <vt:lpstr>Para aprender ler a historia do Brasil junto com aquela da África e para tentar fazer uma historia do mundo e uma pratica das ciências sociais autenticamente universal. </vt:lpstr>
      <vt:lpstr>Episodio 1. O Congresso de Berlim  1884-87</vt:lpstr>
      <vt:lpstr>Apresentação do PowerPoint</vt:lpstr>
      <vt:lpstr>Novos centros, que terão que mandar e colonizar, e novas periferias, que terão que ser colonizados e “mandados”.</vt:lpstr>
      <vt:lpstr>Apresentação do PowerPoint</vt:lpstr>
      <vt:lpstr>1889: três dilemas para as elites brasileiras</vt:lpstr>
      <vt:lpstr>A religião da raça</vt:lpstr>
      <vt:lpstr>Um geografia racial do mundo, uma grande raça em cada continente – como nos mapa mundi</vt:lpstr>
      <vt:lpstr>Do povo como problema para o povo como solução</vt:lpstr>
      <vt:lpstr>Episodio 2:  A formalização do apartheid em 1948, a declaração sobre a raça da UNESCO em 1950-54, e a pesquisa sobre ralações raciais no Brasil promovida pela UNESCO</vt:lpstr>
      <vt:lpstr>Apresentação do PowerPoint</vt:lpstr>
      <vt:lpstr>As relações raciais no Brasil se tornam um exemplo de convívio para o mundo</vt:lpstr>
      <vt:lpstr>Episodio 3. A politica externa independente do Brasil em 1961-64</vt:lpstr>
      <vt:lpstr>Apresentação do PowerPoint</vt:lpstr>
      <vt:lpstr>Episodio 4. A descoberta do SUL-SUL</vt:lpstr>
      <vt:lpstr>Apresentação do PowerPoint</vt:lpstr>
      <vt:lpstr>Fluxos de símbolos e projetos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Congresso de Berlim  1884-87</dc:title>
  <dc:creator>Admin</dc:creator>
  <cp:lastModifiedBy>Rodrigo</cp:lastModifiedBy>
  <cp:revision>21</cp:revision>
  <cp:lastPrinted>2015-10-19T20:02:43Z</cp:lastPrinted>
  <dcterms:created xsi:type="dcterms:W3CDTF">2015-10-19T14:41:01Z</dcterms:created>
  <dcterms:modified xsi:type="dcterms:W3CDTF">2015-10-20T12:36:22Z</dcterms:modified>
</cp:coreProperties>
</file>